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yfin.by/bank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yfin.by/wiki/term/finans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sb.by/getfile.php?id=31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Факторинг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Студентка группы П-42</a:t>
            </a:r>
          </a:p>
          <a:p>
            <a:r>
              <a:rPr lang="ru-RU" dirty="0" err="1"/>
              <a:t>Шишловская</a:t>
            </a:r>
            <a:r>
              <a:rPr lang="ru-RU" dirty="0"/>
              <a:t> Дарья</a:t>
            </a:r>
          </a:p>
        </p:txBody>
      </p:sp>
    </p:spTree>
    <p:extLst>
      <p:ext uri="{BB962C8B-B14F-4D97-AF65-F5344CB8AC3E}">
        <p14:creationId xmlns:p14="http://schemas.microsoft.com/office/powerpoint/2010/main" val="424176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договора ФАКТОРИНГА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По договору финансирования под уступку денежного требования (далее – договор факторинга) одна сторона (фактор) – банк или небанковская кредитно-финансовая организация обязуется другой стороне (кредитору) вступить в денежное обязательство между кредитором и должником на стороне кредитора путем выплаты кредитору суммы денежного обязательства должника с дисконтом. Под дисконтом понимается разница между суммой денежного обязательства должника и суммой, выплачиваемой фактором кредитору.</a:t>
            </a:r>
          </a:p>
          <a:p>
            <a:pPr marL="0" indent="0" algn="ctr">
              <a:buNone/>
            </a:pPr>
            <a:r>
              <a:rPr lang="ru-RU" dirty="0"/>
              <a:t>(ст.153 БК РБ)</a:t>
            </a:r>
          </a:p>
        </p:txBody>
      </p:sp>
    </p:spTree>
    <p:extLst>
      <p:ext uri="{BB962C8B-B14F-4D97-AF65-F5344CB8AC3E}">
        <p14:creationId xmlns:p14="http://schemas.microsoft.com/office/powerpoint/2010/main" val="104945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/>
              <a:t>КЛАССИФИКАЦИЯ ФАКТОРИНГА ПО ФОРМАМ ДОГОВОРА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должник может быть уведомлен о заключении договора факторинга, по которому права кредитора переходят к фактору (</a:t>
            </a:r>
            <a:r>
              <a:rPr lang="ru-RU" b="1" dirty="0"/>
              <a:t>открытый факторинг</a:t>
            </a:r>
            <a:r>
              <a:rPr lang="ru-RU" dirty="0"/>
              <a:t>);</a:t>
            </a:r>
          </a:p>
          <a:p>
            <a:pPr fontAlgn="base"/>
            <a:r>
              <a:rPr lang="ru-RU" dirty="0"/>
              <a:t>должник может быть не уведомлен о заключении договора факторинга, по которому права кредитора переходят к фактору (</a:t>
            </a:r>
            <a:r>
              <a:rPr lang="ru-RU" b="1" dirty="0"/>
              <a:t>скрытый факторинг</a:t>
            </a:r>
            <a:r>
              <a:rPr lang="ru-RU" dirty="0"/>
              <a:t>).</a:t>
            </a:r>
          </a:p>
          <a:p>
            <a:pPr marL="0" indent="0" fontAlgn="base">
              <a:buNone/>
            </a:pPr>
            <a:r>
              <a:rPr lang="ru-RU" dirty="0"/>
              <a:t>В российской практике всё чаще используется открытый факторинг, сопряжённый с гораздо меньшими рисками для банков и участников сделки.</a:t>
            </a:r>
          </a:p>
          <a:p>
            <a:pPr marL="0" indent="0" fontAlgn="base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cap="all" dirty="0"/>
              <a:t>КЛАССИФИКАЦИЯ ФАКТОРИНГА ПО МЕСТУ ОБСЛУЖИВАНИЯ (ПРОВЕДЕНИЯ)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зависимости от места проведения, классифицируется на факторинг внутренний и международный факторинг. Первая форма факторинга подразумевает нахождение сторон сделки в одном и том же государстве. При внутреннем факторинге в сделке принимают участие 3 стороны: покупатель, продавец (поставщик) и банк (фактор компания). Именно данный Факторинг в РБ чаще всего и встречается.</a:t>
            </a:r>
          </a:p>
          <a:p>
            <a:r>
              <a:rPr lang="ru-RU" dirty="0"/>
              <a:t>В свою очередь, международным факторингом занимаются специальные подразделения </a:t>
            </a:r>
            <a:r>
              <a:rPr lang="ru-RU" u="sng" dirty="0">
                <a:hlinkClick r:id="rId2"/>
              </a:rPr>
              <a:t>коммерческих банков</a:t>
            </a:r>
            <a:r>
              <a:rPr lang="ru-RU" dirty="0"/>
              <a:t>, обслуживая импортёров и экспортёров сделки, находящихся в разных странах. Международный факторинг, обеспечивая большие доходы, привлёк внимание многих крупных российских банков, которые увидели широкие перспективы данной формы кредитования.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289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3991"/>
            <a:ext cx="8596668" cy="132080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Классификация факторинга по условиям платежа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Факторинг по условиям платежа различают: без права и с правом на регресс. В первом случае речь идёт о том, когда банк производит финансирование поставщика (продавца) без требования на последующий возврат неоплаченной суммы кредитору. В этом случае банк несёт прямой </a:t>
            </a:r>
            <a:r>
              <a:rPr lang="ru-RU" u="sng" dirty="0">
                <a:hlinkClick r:id="rId2"/>
              </a:rPr>
              <a:t>финансовый</a:t>
            </a:r>
            <a:r>
              <a:rPr lang="ru-RU" dirty="0"/>
              <a:t> риск при неуплате должником денег.</a:t>
            </a:r>
          </a:p>
          <a:p>
            <a:r>
              <a:rPr lang="ru-RU" dirty="0"/>
              <a:t>Во втором случае, банк может вернуть продавцу деньги, которые были не оплачены должником.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18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426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Документы для заключения договора факторинга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333" y="1086522"/>
            <a:ext cx="11263257" cy="56154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До заключения договора факторинга Банк изучает юридическую правоспособность Кредитора и наличие долгового обязательства.</a:t>
            </a:r>
          </a:p>
          <a:p>
            <a:r>
              <a:rPr lang="ru-RU" dirty="0"/>
              <a:t>Для получения соответствующей информации Банк обязан согласно действующему законодательству Республики Беларусь запросить у кредитора следующие документы: </a:t>
            </a:r>
          </a:p>
          <a:p>
            <a:pPr lvl="0"/>
            <a:r>
              <a:rPr lang="ru-RU" dirty="0">
                <a:hlinkClick r:id="rId2"/>
              </a:rPr>
              <a:t>Письмо - ходатайство</a:t>
            </a:r>
            <a:r>
              <a:rPr lang="ru-RU" dirty="0"/>
              <a:t> о заключении договора факторинга в произвольной форме либо по образцу Банка; </a:t>
            </a:r>
          </a:p>
          <a:p>
            <a:pPr lvl="0"/>
            <a:r>
              <a:rPr lang="ru-RU" dirty="0"/>
              <a:t>Копию Устава, заверенную печатью организации; </a:t>
            </a:r>
          </a:p>
          <a:p>
            <a:pPr lvl="0"/>
            <a:r>
              <a:rPr lang="ru-RU" dirty="0"/>
              <a:t>Копию свидетельства о государственной регистрации (перерегистрации), заверенную печатью организации;</a:t>
            </a:r>
          </a:p>
          <a:p>
            <a:pPr lvl="0"/>
            <a:r>
              <a:rPr lang="ru-RU" dirty="0"/>
              <a:t>Анкету сделки; </a:t>
            </a:r>
          </a:p>
          <a:p>
            <a:pPr lvl="0"/>
            <a:r>
              <a:rPr lang="ru-RU" dirty="0"/>
              <a:t>Документы, подтверждающие полномочия лица на заключение от имени Кредитора договора факторинга и подписание иных документов; </a:t>
            </a:r>
          </a:p>
          <a:p>
            <a:pPr lvl="0"/>
            <a:r>
              <a:rPr lang="ru-RU" dirty="0"/>
              <a:t>Копии (заверенные печатью Кредитора) договоров, заключенных между Кредитором и Должником (плательщиком), по которым осуществляется финансирование, а также относящуюся к указанным договорам документацию, приложения и т.д.;</a:t>
            </a:r>
          </a:p>
          <a:p>
            <a:pPr lvl="0"/>
            <a:r>
              <a:rPr lang="ru-RU" dirty="0"/>
              <a:t>Копии (заверенные печатью Кредитора) платежных требований, счетов фактуры и иных документов, предусмотренных  законодательством и условиями договора между Кредитором и Должником (плательщиком);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62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факторинга</a:t>
            </a:r>
          </a:p>
        </p:txBody>
      </p:sp>
      <p:pic>
        <p:nvPicPr>
          <p:cNvPr id="4" name="Объект 3" descr="http://www.paritetbank.by/img/5478/factoring_0x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132" y="2312894"/>
            <a:ext cx="6486861" cy="31197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2441986" y="3055172"/>
            <a:ext cx="1710466" cy="3119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52452" y="2721685"/>
            <a:ext cx="559397" cy="3334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21685" y="4701092"/>
            <a:ext cx="2097741" cy="3980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41233" y="2721685"/>
            <a:ext cx="86061" cy="33348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9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факторинга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клиент банка  заключает сделку  с  покупателем: отгружает товар/оказывает услуги на условиях отсрочки платежа;</a:t>
            </a:r>
          </a:p>
          <a:p>
            <a:pPr lvl="0"/>
            <a:r>
              <a:rPr lang="ru-RU" dirty="0"/>
              <a:t>клиент банка обращается  в Банк  за  финансированием, стороны заключают договор факторинга, в рамках которого кредитор (клиент банка») уступает  фактору (банк)право требования денежных средств  за отгруженный товар/оказанные услуги  должнику (покупателю);</a:t>
            </a:r>
          </a:p>
          <a:p>
            <a:pPr lvl="0"/>
            <a:r>
              <a:rPr lang="ru-RU" dirty="0"/>
              <a:t>фактор перечисляет на текущий (расчетный) счет кредитора сумму денежного обязательства должника (без учета дисконта);</a:t>
            </a:r>
          </a:p>
          <a:p>
            <a:pPr lvl="0"/>
            <a:r>
              <a:rPr lang="ru-RU" dirty="0"/>
              <a:t>должник перечисляет на счет фактора (при открытом факторинге) или кредитора (при скрытом факторинге) денежные средства за приобретенный товар/полученные услуги  в течение срока, отведенного на отсрочку платежа;</a:t>
            </a:r>
          </a:p>
          <a:p>
            <a:pPr lvl="0"/>
            <a:r>
              <a:rPr lang="ru-RU" dirty="0"/>
              <a:t>кредитор из средств, полученных от должника в оплату ранее отгруженного товара/оказанных услуг, производит погашение обязательств перед фактором (при скрытом факторинге).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23245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FC6DB4-E33F-4E9D-8753-B3743389D9B0}"/>
</file>

<file path=customXml/itemProps2.xml><?xml version="1.0" encoding="utf-8"?>
<ds:datastoreItem xmlns:ds="http://schemas.openxmlformats.org/officeDocument/2006/customXml" ds:itemID="{CD78B92A-1100-4835-9504-842639C3E837}"/>
</file>

<file path=customXml/itemProps3.xml><?xml version="1.0" encoding="utf-8"?>
<ds:datastoreItem xmlns:ds="http://schemas.openxmlformats.org/officeDocument/2006/customXml" ds:itemID="{EBCC2171-AE75-47EA-B043-40BEBDD5E8B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287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Факторинг</vt:lpstr>
      <vt:lpstr>Понятие договора ФАКТОРИНГА</vt:lpstr>
      <vt:lpstr>КЛАССИФИКАЦИЯ ФАКТОРИНГА ПО ФОРМАМ ДОГОВОРА </vt:lpstr>
      <vt:lpstr>КЛАССИФИКАЦИЯ ФАКТОРИНГА ПО МЕСТУ ОБСЛУЖИВАНИЯ (ПРОВЕДЕНИЯ) </vt:lpstr>
      <vt:lpstr> Классификация факторинга по условиям платежа </vt:lpstr>
      <vt:lpstr>Документы для заключения договора факторинга  </vt:lpstr>
      <vt:lpstr>Схема факторинга</vt:lpstr>
      <vt:lpstr>Схема факторинга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Факторинг</dc:title>
  <dc:creator>Dasha</dc:creator>
  <cp:lastModifiedBy>Dasha</cp:lastModifiedBy>
  <cp:revision>2</cp:revision>
  <dcterms:created xsi:type="dcterms:W3CDTF">2015-12-04T06:26:48Z</dcterms:created>
  <dcterms:modified xsi:type="dcterms:W3CDTF">2015-12-04T06:42:55Z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